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4"/>
  </p:sldMasterIdLst>
  <p:notesMasterIdLst>
    <p:notesMasterId r:id="rId20"/>
  </p:notesMasterIdLst>
  <p:sldIdLst>
    <p:sldId id="348" r:id="rId5"/>
    <p:sldId id="369" r:id="rId6"/>
    <p:sldId id="359" r:id="rId7"/>
    <p:sldId id="351" r:id="rId8"/>
    <p:sldId id="333" r:id="rId9"/>
    <p:sldId id="334" r:id="rId10"/>
    <p:sldId id="349" r:id="rId11"/>
    <p:sldId id="336" r:id="rId12"/>
    <p:sldId id="372" r:id="rId13"/>
    <p:sldId id="370" r:id="rId14"/>
    <p:sldId id="368" r:id="rId15"/>
    <p:sldId id="371" r:id="rId16"/>
    <p:sldId id="366" r:id="rId17"/>
    <p:sldId id="373" r:id="rId18"/>
    <p:sldId id="3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 case study in content accessibility" id="{FA2A0C0C-A22E-4D96-BC55-E88C774503FE}">
          <p14:sldIdLst>
            <p14:sldId id="348"/>
            <p14:sldId id="369"/>
            <p14:sldId id="359"/>
            <p14:sldId id="351"/>
            <p14:sldId id="333"/>
            <p14:sldId id="334"/>
            <p14:sldId id="349"/>
            <p14:sldId id="336"/>
            <p14:sldId id="372"/>
            <p14:sldId id="370"/>
            <p14:sldId id="368"/>
            <p14:sldId id="371"/>
            <p14:sldId id="366"/>
            <p14:sldId id="373"/>
            <p14:sldId id="3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EF2F12-5C80-93B1-3FA5-ED5F30586C5E}" name="Karu, Srihari" initials="KS" userId="S::srihari.karu@ontariomd.com::cd0abd78-2376-4c79-804f-0e0f06fd6820" providerId="AD"/>
  <p188:author id="{144F2E21-71C7-BAF3-B570-BE054469114A}" name="Cormick, Tim" initials="CT" userId="S::tim.cormick@ontariomd.com::79794a73-868c-4978-a851-5a5542a984a7" providerId="AD"/>
  <p188:author id="{3013192C-E0F1-6CE1-15CF-346BDA23BC90}" name="Westin, Oskar" initials="" userId="S::Oskar.Westin@ontariomd.com::d5fcab35-b5b7-410d-875a-9aafd6b27ca1" providerId="AD"/>
  <p188:author id="{96BAF642-2F0A-D4C8-39DC-2D0A215B974F}" name="Miller, Sarah" initials="MS" userId="S::sarah.miller@ontariomd.com::c63550c4-8b69-4e98-bb72-42aa23b982d8" providerId="AD"/>
  <p188:author id="{6B4F275D-F4C3-DB9B-5363-1B12E7337B12}" name="Jiwani, Shamsa" initials="JS" userId="S::shamsa.jiwani@ontariomd.com::cb7e96b6-19f6-44d7-91fb-5598d33c5a77" providerId="AD"/>
  <p188:author id="{2FC41486-C58D-7057-DDBE-D5C38577B3DA}" name="Barrotti, Peter" initials="BP" userId="S::Peter.Barrotti@ontariomd.com::1ebd48fb-6d17-451a-b2bc-a80dc433c9e9" providerId="AD"/>
  <p188:author id="{22C8C1AA-E85A-AF3B-11FC-90B6AC621AA3}" name="Veljovic, Igor" initials="VI" userId="S::Igor.Veljovic@ontariomd.com::013d1a7b-3b62-4cbc-8833-ae8f1e0f1b62" providerId="AD"/>
  <p188:author id="{0C9799B6-2F35-20CB-89BD-EADB9C72DDFD}" name="Prajapati, Komal" initials="PK" userId="S::komal.prajapati@ontariomd.com::e621b0f4-c27b-4948-8a53-89ad73807551" providerId="AD"/>
  <p188:author id="{34A3A4B7-9A49-B4E8-3E97-FC4FA6DE0689}" name="Gunanayagam, Neilashi Jolyn" initials="GJ" userId="S::neilashi.jolyn@ontariomd.com::d2b3b9ba-6e79-47bc-90df-530b1890ad4e" providerId="AD"/>
  <p188:author id="{27B179C3-F7AB-26D5-ED79-3873307E9867}" name="Dziamarski, Nicole" initials="DN" userId="S::Nicole.Dziamarski@ontariomd.com::ae2cdeac-165b-4e2c-aa1d-2757a4f35fe0" providerId="AD"/>
  <p188:author id="{333080C3-535F-2031-8B35-1E9AEDA0E566}" name="Dziamarski, Nicole" initials="DN" userId="S::nicole.dziamarski@ontariomd.com::ae2cdeac-165b-4e2c-aa1d-2757a4f35fe0" providerId="AD"/>
  <p188:author id="{1ADC7DE8-6AD1-86B0-69DF-AE3C75CDAF05}" name="Gunanayagam, Neilashi Jolyn" initials="GNJ" userId="S::Neilashi.Jolyn@ontariomd.com::d2b3b9ba-6e79-47bc-90df-530b1890ad4e" providerId="AD"/>
  <p188:author id="{95C35AEF-2F84-DF9D-29B6-BF0A3BC90F19}" name="Tadman, Jessica" initials="TJ" userId="S::jessica.tadman@ontariomd.com::91817407-82e4-4fc2-8087-aecfb8466321" providerId="AD"/>
  <p188:author id="{225512F1-D466-4C55-A956-F868B0E93B3E}" name="Stonos, Wes" initials="SW" userId="S::wes.stonos@ontariomd.com::7967ab8c-71ed-4491-9618-c01ff238c57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6A46"/>
    <a:srgbClr val="6B3982"/>
    <a:srgbClr val="552767"/>
    <a:srgbClr val="4C4760"/>
    <a:srgbClr val="6C6C6C"/>
    <a:srgbClr val="781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86350"/>
  </p:normalViewPr>
  <p:slideViewPr>
    <p:cSldViewPr snapToGrid="0">
      <p:cViewPr varScale="1">
        <p:scale>
          <a:sx n="93" d="100"/>
          <a:sy n="93" d="100"/>
        </p:scale>
        <p:origin x="216" y="2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357A8-125E-4B72-B270-64BD789C0029}" type="datetimeFigureOut">
              <a:rPr lang="en-CA" smtClean="0"/>
              <a:t>2024-02-22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DAF31-62A0-4DAE-9D42-7F692B54F3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7830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mentalservices.com/accessibility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Case Study 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…content accessibility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r>
              <a:rPr lang="en-US" dirty="0"/>
              <a:t>This case study is specific to TELUS Digital's efforts to drive accessible change through content. </a:t>
            </a:r>
          </a:p>
          <a:p>
            <a:r>
              <a:rPr lang="en-US" dirty="0"/>
              <a:t>I won’t use specific examples, but the following slides should lead to a strong open discussion.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DAF31-62A0-4DAE-9D42-7F692B54F3D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7329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Headings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Headings from one to six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Parent-child relationship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Logical and visual flow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Decoupled from design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DAF31-62A0-4DAE-9D42-7F692B54F3D7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992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Content Order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Reading order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Tab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Top-down, left to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Logical and visual flow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Flow can be disrupted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DAF31-62A0-4DAE-9D42-7F692B54F3D7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7870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DAF31-62A0-4DAE-9D42-7F692B54F3D7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8433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cap="none" dirty="0"/>
              <a:t> “Good accessibility is a measurable collaboration between content, design, and technology through consistent, repeatable processes.”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DAF31-62A0-4DAE-9D42-7F692B54F3D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3561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Oskar Westin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Digital content manager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Accessibility advocate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Author of fiction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@oskarwestinTO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Find me on LinkedIn</a:t>
            </a:r>
            <a:br>
              <a:rPr lang="en-US" sz="1200" dirty="0"/>
            </a:br>
            <a:r>
              <a:rPr lang="en-US" sz="1200" dirty="0"/>
              <a:t>https://</a:t>
            </a:r>
            <a:r>
              <a:rPr lang="en-US" sz="1200" dirty="0" err="1"/>
              <a:t>www.linkedin.com</a:t>
            </a:r>
            <a:r>
              <a:rPr lang="en-US" sz="1200" dirty="0"/>
              <a:t>/in/</a:t>
            </a:r>
            <a:r>
              <a:rPr lang="en-US" sz="1200" dirty="0" err="1"/>
              <a:t>oskarwestin</a:t>
            </a:r>
            <a:r>
              <a:rPr lang="en-US" sz="1200" dirty="0"/>
              <a:t>/ 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DAF31-62A0-4DAE-9D42-7F692B54F3D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453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+mn-lt"/>
              </a:rPr>
              <a:t>What is Digital Accessibility? </a:t>
            </a:r>
          </a:p>
          <a:p>
            <a:r>
              <a:rPr lang="en-US" sz="1200" dirty="0">
                <a:latin typeface="+mn-lt"/>
              </a:rPr>
              <a:t>Image credit: Open Access Government</a:t>
            </a:r>
          </a:p>
          <a:p>
            <a:r>
              <a:rPr lang="en-US" dirty="0"/>
              <a:t>https://</a:t>
            </a:r>
            <a:r>
              <a:rPr lang="en-US" dirty="0" err="1"/>
              <a:t>www.openaccessgovernment.org</a:t>
            </a:r>
            <a:r>
              <a:rPr lang="en-US" dirty="0"/>
              <a:t>/digital-accessibility-public-sector-wcag-3-0/113059/</a:t>
            </a:r>
            <a:r>
              <a:rPr lang="en-US" sz="1200" dirty="0">
                <a:latin typeface="+mn-lt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DAF31-62A0-4DAE-9D42-7F692B54F3D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2558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Digital accessibility (A</a:t>
            </a:r>
            <a:r>
              <a:rPr lang="en-US" b="1" dirty="0">
                <a:latin typeface="ACADEMY ENGRAVED LET PLAIN:1.0" panose="02000000000000000000" pitchFamily="2" charset="0"/>
              </a:rPr>
              <a:t>11</a:t>
            </a:r>
            <a:r>
              <a:rPr lang="en-US" b="1" dirty="0"/>
              <a:t>y)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Digital accessibility (a</a:t>
            </a:r>
            <a:r>
              <a:rPr lang="en-US" sz="1200" dirty="0">
                <a:solidFill>
                  <a:schemeClr val="tx1"/>
                </a:solidFill>
                <a:latin typeface="ACADEMY ENGRAVED LET PLAIN:1.0" panose="02000000000000000000" pitchFamily="2" charset="0"/>
              </a:rPr>
              <a:t>11</a:t>
            </a:r>
            <a:r>
              <a:rPr lang="en-US" sz="1200" dirty="0">
                <a:solidFill>
                  <a:schemeClr val="tx1"/>
                </a:solidFill>
              </a:rPr>
              <a:t>y) provides equitable access to people who need assistive technology to access our digital content, products and services.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A</a:t>
            </a:r>
            <a:r>
              <a:rPr lang="en-US" sz="1200" dirty="0">
                <a:solidFill>
                  <a:schemeClr val="tx1"/>
                </a:solidFill>
                <a:latin typeface="ACADEMY ENGRAVED LET PLAIN:1.0" panose="02000000000000000000" pitchFamily="2" charset="0"/>
              </a:rPr>
              <a:t>11</a:t>
            </a:r>
            <a:r>
              <a:rPr lang="en-US" sz="1200" dirty="0">
                <a:solidFill>
                  <a:schemeClr val="tx1"/>
                </a:solidFill>
              </a:rPr>
              <a:t>y is a Numeronym for accessibility.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It’s the eleven letters between the </a:t>
            </a:r>
            <a:r>
              <a:rPr lang="en-US" sz="1400" b="1" dirty="0">
                <a:solidFill>
                  <a:schemeClr val="tx1"/>
                </a:solidFill>
              </a:rPr>
              <a:t>A</a:t>
            </a:r>
            <a:r>
              <a:rPr lang="en-US" sz="1200" dirty="0">
                <a:solidFill>
                  <a:schemeClr val="tx1"/>
                </a:solidFill>
              </a:rPr>
              <a:t> and the </a:t>
            </a:r>
            <a:r>
              <a:rPr lang="en-US" sz="1400" b="1" dirty="0">
                <a:solidFill>
                  <a:schemeClr val="tx1"/>
                </a:solidFill>
              </a:rPr>
              <a:t>Y</a:t>
            </a:r>
            <a:r>
              <a:rPr lang="en-US" sz="1200" dirty="0">
                <a:solidFill>
                  <a:schemeClr val="tx1"/>
                </a:solidFill>
              </a:rPr>
              <a:t> in </a:t>
            </a:r>
            <a:r>
              <a:rPr lang="en-US" sz="1400" b="1" dirty="0">
                <a:solidFill>
                  <a:schemeClr val="tx1"/>
                </a:solidFill>
              </a:rPr>
              <a:t>A</a:t>
            </a:r>
            <a:r>
              <a:rPr lang="en-US" sz="1200" dirty="0">
                <a:solidFill>
                  <a:schemeClr val="tx1"/>
                </a:solidFill>
              </a:rPr>
              <a:t>ccessibilit</a:t>
            </a:r>
            <a:r>
              <a:rPr lang="en-US" sz="1400" b="1" dirty="0">
                <a:solidFill>
                  <a:schemeClr val="tx1"/>
                </a:solidFill>
              </a:rPr>
              <a:t>y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DAF31-62A0-4DAE-9D42-7F692B54F3D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4502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What is disability?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dirty="0">
                <a:ea typeface="Helvetica Neue"/>
                <a:cs typeface="Helvetica Neue"/>
                <a:sym typeface="Helvetica Neue"/>
              </a:rPr>
              <a:t>Disability is a mismatch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dirty="0">
                <a:ea typeface="Helvetica Neue"/>
                <a:cs typeface="Helvetica Neue"/>
                <a:sym typeface="Helvetica Neue"/>
              </a:rPr>
              <a:t>between a person’s abilities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dirty="0">
                <a:ea typeface="Helvetica Neue"/>
                <a:cs typeface="Helvetica Neue"/>
                <a:sym typeface="Helvetica Neue"/>
              </a:rPr>
              <a:t>and their environment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b="0" dirty="0"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latin typeface="+mn-lt"/>
              </a:rPr>
              <a:t>Image credit: </a:t>
            </a:r>
            <a:r>
              <a:rPr lang="en-US" sz="1200" b="0" dirty="0">
                <a:latin typeface="+mn-lt"/>
                <a:hlinkClick r:id="rId3"/>
              </a:rPr>
              <a:t>Developmental Services of Leeds and Grenville </a:t>
            </a:r>
            <a:endParaRPr lang="en-US" sz="12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DAF31-62A0-4DAE-9D42-7F692B54F3D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3158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latin typeface="+mn-lt"/>
              </a:rPr>
              <a:t>So, why content? </a:t>
            </a:r>
          </a:p>
          <a:p>
            <a:endParaRPr lang="en-US" dirty="0"/>
          </a:p>
          <a:p>
            <a:r>
              <a:rPr lang="en-US" dirty="0"/>
              <a:t>Content is the collective text and images of your site. </a:t>
            </a:r>
            <a:endParaRPr lang="en-US" sz="1200" b="1" dirty="0">
              <a:latin typeface="+mn-lt"/>
            </a:endParaRPr>
          </a:p>
          <a:p>
            <a:r>
              <a:rPr lang="en-US" sz="1200" b="1" dirty="0">
                <a:latin typeface="+mn-lt"/>
              </a:rPr>
              <a:t>When I say Content, I mean the text—the words that describe our screens.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you speak, see, interact, hear and process the content is critical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Your content is the collective text and images that drive the message.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Understanding your content defines your content structure (hierarchy)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purpose of the content leads the design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Content-led design decisions define developer requirements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DAF31-62A0-4DAE-9D42-7F692B54F3D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7977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Content-driven design and technology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Plain language in a text format makes it easier for our users to consume our content.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dirty="0"/>
              <a:t>Hard of hearing/Deaf, cognitive/language barriers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dirty="0"/>
              <a:t>Content and design define the content order and content flow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dirty="0"/>
              <a:t>dexterity, cognitive, blind/low-vision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dirty="0"/>
              <a:t>low-vision, cognitive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dirty="0"/>
              <a:t>Design selects images based on the content image descriptions are written based on context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dirty="0"/>
              <a:t>low-vision, cognitive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dirty="0"/>
              <a:t>Content and technology decide where additional information may be needed for assistive technologies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dirty="0"/>
              <a:t>blind/low-vision, cognitive/language barriers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DAF31-62A0-4DAE-9D42-7F692B54F3D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9851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Plain Language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Language is how we communicate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We can hear or read words and process the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Plain language in a text format makes it easier for our users to consume our content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DAF31-62A0-4DAE-9D42-7F692B54F3D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95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7E1A-3EF4-6546-872E-678B9AA8F8D7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5A57656-4955-2942-82CA-9137431A9951}" type="slidenum">
              <a:rPr lang="en-US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pPr/>
              <a:t>‹#›</a:t>
            </a:fld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6738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7E1A-3EF4-6546-872E-678B9AA8F8D7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7656-4955-2942-82CA-9137431A9951}" type="slidenum">
              <a:rPr lang="en-US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pPr/>
              <a:t>‹#›</a:t>
            </a:fld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64222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7E1A-3EF4-6546-872E-678B9AA8F8D7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7656-4955-2942-82CA-9137431A9951}" type="slidenum">
              <a:rPr lang="en-US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pPr/>
              <a:t>‹#›</a:t>
            </a:fld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97995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-263835"/>
            <a:ext cx="10058400" cy="1609344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7E1A-3EF4-6546-872E-678B9AA8F8D7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7656-4955-2942-82CA-9137431A9951}" type="slidenum">
              <a:rPr lang="en-US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pPr/>
              <a:t>‹#›</a:t>
            </a:fld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524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8117E1A-3EF4-6546-872E-678B9AA8F8D7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5A57656-4955-2942-82CA-9137431A9951}" type="slidenum">
              <a:rPr lang="en-US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pPr/>
              <a:t>‹#›</a:t>
            </a:fld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6217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7E1A-3EF4-6546-872E-678B9AA8F8D7}" type="datetimeFigureOut">
              <a:rPr lang="en-US" smtClean="0"/>
              <a:t>2/22/24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7656-4955-2942-82CA-9137431A9951}" type="slidenum">
              <a:rPr lang="en-US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pPr/>
              <a:t>‹#›</a:t>
            </a:fld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9500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7E1A-3EF4-6546-872E-678B9AA8F8D7}" type="datetimeFigureOut">
              <a:rPr lang="en-US" smtClean="0"/>
              <a:t>2/22/24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7656-4955-2942-82CA-9137431A9951}" type="slidenum">
              <a:rPr lang="en-US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pPr/>
              <a:t>‹#›</a:t>
            </a:fld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7232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7E1A-3EF4-6546-872E-678B9AA8F8D7}" type="datetimeFigureOut">
              <a:rPr lang="en-US" smtClean="0"/>
              <a:t>2/22/24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7656-4955-2942-82CA-9137431A9951}" type="slidenum">
              <a:rPr lang="en-US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pPr/>
              <a:t>‹#›</a:t>
            </a:fld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290273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7E1A-3EF4-6546-872E-678B9AA8F8D7}" type="datetimeFigureOut">
              <a:rPr lang="en-US" smtClean="0"/>
              <a:t>2/22/24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7656-4955-2942-82CA-9137431A9951}" type="slidenum">
              <a:rPr lang="en-US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pPr/>
              <a:t>‹#›</a:t>
            </a:fld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7241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7E1A-3EF4-6546-872E-678B9AA8F8D7}" type="datetimeFigureOut">
              <a:rPr lang="en-US" smtClean="0"/>
              <a:t>2/22/24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7656-4955-2942-82CA-9137431A9951}" type="slidenum">
              <a:rPr lang="en-US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pPr/>
              <a:t>‹#›</a:t>
            </a:fld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3896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7E1A-3EF4-6546-872E-678B9AA8F8D7}" type="datetimeFigureOut">
              <a:rPr lang="en-US" smtClean="0"/>
              <a:t>2/22/24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7656-4955-2942-82CA-9137431A9951}" type="slidenum">
              <a:rPr lang="en-US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pPr/>
              <a:t>‹#›</a:t>
            </a:fld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0581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8117E1A-3EF4-6546-872E-678B9AA8F8D7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5A57656-4955-2942-82CA-9137431A9951}" type="slidenum">
              <a:rPr lang="en-US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pPr/>
              <a:t>‹#›</a:t>
            </a:fld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60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9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20.png"/><Relationship Id="rId10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1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accessgovernment.org/digital-accessibility-public-sector-wcag-3-0/113059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mentalservices.com/accessibilit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F19D9-4A0A-557D-E120-FE3ED55E74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Case Study in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03029C-6B01-319D-04E1-34633C02A2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…content accessibility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AED2B-1A9F-4167-7349-064C1D68C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7656-4955-2942-82CA-9137431A9951}" type="slidenum">
              <a:rPr lang="en-US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pPr/>
              <a:t>1</a:t>
            </a:fld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146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 descr="Content and Design">
            <a:extLst>
              <a:ext uri="{FF2B5EF4-FFF2-40B4-BE49-F238E27FC236}">
                <a16:creationId xmlns:a16="http://schemas.microsoft.com/office/drawing/2014/main" id="{D337D70A-70C2-C227-A4E1-F47F3BA0A19C}"/>
              </a:ext>
            </a:extLst>
          </p:cNvPr>
          <p:cNvGrpSpPr/>
          <p:nvPr/>
        </p:nvGrpSpPr>
        <p:grpSpPr>
          <a:xfrm>
            <a:off x="8700907" y="1460164"/>
            <a:ext cx="768122" cy="412975"/>
            <a:chOff x="8700907" y="1460164"/>
            <a:chExt cx="768122" cy="412975"/>
          </a:xfrm>
        </p:grpSpPr>
        <p:pic>
          <p:nvPicPr>
            <p:cNvPr id="13" name="Google Shape;1585;p116" descr="Content ">
              <a:extLst>
                <a:ext uri="{FF2B5EF4-FFF2-40B4-BE49-F238E27FC236}">
                  <a16:creationId xmlns:a16="http://schemas.microsoft.com/office/drawing/2014/main" id="{5D63B1D2-14C3-610D-6045-9839A21B0C3A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700907" y="1460164"/>
              <a:ext cx="311473" cy="3990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586;p116" descr="Design">
              <a:extLst>
                <a:ext uri="{FF2B5EF4-FFF2-40B4-BE49-F238E27FC236}">
                  <a16:creationId xmlns:a16="http://schemas.microsoft.com/office/drawing/2014/main" id="{0631D4E9-075D-4A26-C08C-226097DF076F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192012" y="1474139"/>
              <a:ext cx="277017" cy="399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4635B6B-3C1D-CA63-7F0A-CCD6C1664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B416C48-FB54-10C9-EBB8-D66E0FF7E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Headings from one to six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Parent-child relationship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 Logical and visual flow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Decoupled from design</a:t>
            </a:r>
          </a:p>
        </p:txBody>
      </p:sp>
      <p:pic>
        <p:nvPicPr>
          <p:cNvPr id="10" name="Picture 9" descr="Web layout features headings ">
            <a:extLst>
              <a:ext uri="{FF2B5EF4-FFF2-40B4-BE49-F238E27FC236}">
                <a16:creationId xmlns:a16="http://schemas.microsoft.com/office/drawing/2014/main" id="{51DBE96D-C8DD-6BDD-3727-DE1C2D45D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99136" y="361402"/>
            <a:ext cx="10330307" cy="5810798"/>
          </a:xfrm>
          <a:prstGeom prst="rect">
            <a:avLst/>
          </a:prstGeom>
        </p:spPr>
      </p:pic>
      <p:grpSp>
        <p:nvGrpSpPr>
          <p:cNvPr id="3" name="Group 2" descr="Grouped sensory disabilities icons">
            <a:extLst>
              <a:ext uri="{FF2B5EF4-FFF2-40B4-BE49-F238E27FC236}">
                <a16:creationId xmlns:a16="http://schemas.microsoft.com/office/drawing/2014/main" id="{95AB1935-01D8-AB12-72FA-B7543C211F7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386301" y="5094302"/>
            <a:ext cx="5835255" cy="1361044"/>
            <a:chOff x="2871149" y="5304881"/>
            <a:chExt cx="5835255" cy="1361044"/>
          </a:xfrm>
        </p:grpSpPr>
        <p:pic>
          <p:nvPicPr>
            <p:cNvPr id="5" name="Picture 4" descr="A orange brain representing cognitive thought ">
              <a:extLst>
                <a:ext uri="{FF2B5EF4-FFF2-40B4-BE49-F238E27FC236}">
                  <a16:creationId xmlns:a16="http://schemas.microsoft.com/office/drawing/2014/main" id="{5B0483F1-8245-324B-0E56-E5F8C1A7C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376" y="5304881"/>
              <a:ext cx="1333028" cy="1333028"/>
            </a:xfrm>
            <a:prstGeom prst="rect">
              <a:avLst/>
            </a:prstGeom>
          </p:spPr>
        </p:pic>
        <p:pic>
          <p:nvPicPr>
            <p:cNvPr id="6" name="Picture 5" descr="A mustard yellow ear with rays representing hearing ">
              <a:extLst>
                <a:ext uri="{FF2B5EF4-FFF2-40B4-BE49-F238E27FC236}">
                  <a16:creationId xmlns:a16="http://schemas.microsoft.com/office/drawing/2014/main" id="{42D028AF-E8CF-4A4C-D2C5-DF4B638FC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7819" y="5332897"/>
              <a:ext cx="1333028" cy="1333028"/>
            </a:xfrm>
            <a:prstGeom prst="rect">
              <a:avLst/>
            </a:prstGeom>
          </p:spPr>
        </p:pic>
        <p:pic>
          <p:nvPicPr>
            <p:cNvPr id="7" name="Picture 6" descr="A blue hand with a cursor representing touch ">
              <a:extLst>
                <a:ext uri="{FF2B5EF4-FFF2-40B4-BE49-F238E27FC236}">
                  <a16:creationId xmlns:a16="http://schemas.microsoft.com/office/drawing/2014/main" id="{036A56C8-4431-741A-3E68-5F7FEA756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2263" y="5332897"/>
              <a:ext cx="1333028" cy="1333028"/>
            </a:xfrm>
            <a:prstGeom prst="rect">
              <a:avLst/>
            </a:prstGeom>
          </p:spPr>
        </p:pic>
        <p:pic>
          <p:nvPicPr>
            <p:cNvPr id="8" name="Picture 7" descr="A dark yellow eye with light rays representing vision">
              <a:extLst>
                <a:ext uri="{FF2B5EF4-FFF2-40B4-BE49-F238E27FC236}">
                  <a16:creationId xmlns:a16="http://schemas.microsoft.com/office/drawing/2014/main" id="{F69BE4C4-C4B2-2AEA-21CE-5CD67FEDF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707" y="5304881"/>
              <a:ext cx="1333028" cy="133302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FC15C44-AC92-7F31-7B9C-1EFB124B9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1149" y="5315132"/>
              <a:ext cx="1333030" cy="1333030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9594F-6479-70AE-4259-6D4EDE7F8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7656-4955-2942-82CA-9137431A9951}" type="slidenum">
              <a:rPr lang="en-US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pPr/>
              <a:t>10</a:t>
            </a:fld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03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 descr="Content and Design">
            <a:extLst>
              <a:ext uri="{FF2B5EF4-FFF2-40B4-BE49-F238E27FC236}">
                <a16:creationId xmlns:a16="http://schemas.microsoft.com/office/drawing/2014/main" id="{62C10B79-87C0-5E18-07CA-77FE03E7A4CA}"/>
              </a:ext>
            </a:extLst>
          </p:cNvPr>
          <p:cNvGrpSpPr/>
          <p:nvPr/>
        </p:nvGrpSpPr>
        <p:grpSpPr>
          <a:xfrm>
            <a:off x="8700907" y="1460164"/>
            <a:ext cx="768122" cy="412975"/>
            <a:chOff x="8700907" y="1460164"/>
            <a:chExt cx="768122" cy="412975"/>
          </a:xfrm>
        </p:grpSpPr>
        <p:pic>
          <p:nvPicPr>
            <p:cNvPr id="13" name="Google Shape;1585;p116" descr="Content ">
              <a:extLst>
                <a:ext uri="{FF2B5EF4-FFF2-40B4-BE49-F238E27FC236}">
                  <a16:creationId xmlns:a16="http://schemas.microsoft.com/office/drawing/2014/main" id="{0C2501E7-6512-2E2C-ECC6-4F94652DAA90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700907" y="1460164"/>
              <a:ext cx="311473" cy="3990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586;p116" descr="Design ">
              <a:extLst>
                <a:ext uri="{FF2B5EF4-FFF2-40B4-BE49-F238E27FC236}">
                  <a16:creationId xmlns:a16="http://schemas.microsoft.com/office/drawing/2014/main" id="{4F1A049E-8CBB-CA39-993F-6DD5438336D6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192012" y="1474139"/>
              <a:ext cx="277017" cy="399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4635B6B-3C1D-CA63-7F0A-CCD6C1664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Content Order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DDDDE2-5566-82F8-FC5E-50C7831DF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Reading order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Tab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Top-down, left to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Logical and visual flow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Flow can be disrupted </a:t>
            </a:r>
          </a:p>
        </p:txBody>
      </p:sp>
      <p:pic>
        <p:nvPicPr>
          <p:cNvPr id="11" name="Picture 10" descr="Web layout features content order ">
            <a:extLst>
              <a:ext uri="{FF2B5EF4-FFF2-40B4-BE49-F238E27FC236}">
                <a16:creationId xmlns:a16="http://schemas.microsoft.com/office/drawing/2014/main" id="{CBAC69CB-2035-A9A4-5250-A5553AAF6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8" y="841942"/>
            <a:ext cx="8178411" cy="4600356"/>
          </a:xfrm>
          <a:prstGeom prst="rect">
            <a:avLst/>
          </a:prstGeom>
        </p:spPr>
      </p:pic>
      <p:grpSp>
        <p:nvGrpSpPr>
          <p:cNvPr id="3" name="Group 2" descr="Grouped sensory disabilities icons">
            <a:extLst>
              <a:ext uri="{FF2B5EF4-FFF2-40B4-BE49-F238E27FC236}">
                <a16:creationId xmlns:a16="http://schemas.microsoft.com/office/drawing/2014/main" id="{622D86C0-0620-DFF7-D2D6-A4E8F2A3CE23}"/>
              </a:ext>
            </a:extLst>
          </p:cNvPr>
          <p:cNvGrpSpPr/>
          <p:nvPr/>
        </p:nvGrpSpPr>
        <p:grpSpPr>
          <a:xfrm>
            <a:off x="1395847" y="5094302"/>
            <a:ext cx="5835255" cy="1361044"/>
            <a:chOff x="2871149" y="5304881"/>
            <a:chExt cx="5835255" cy="1361044"/>
          </a:xfrm>
        </p:grpSpPr>
        <p:pic>
          <p:nvPicPr>
            <p:cNvPr id="5" name="Picture 4" descr="A orange brain representing cognitive thought ">
              <a:extLst>
                <a:ext uri="{FF2B5EF4-FFF2-40B4-BE49-F238E27FC236}">
                  <a16:creationId xmlns:a16="http://schemas.microsoft.com/office/drawing/2014/main" id="{5D9FA39C-F572-112C-8475-02C2B1B42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376" y="5304881"/>
              <a:ext cx="1333028" cy="133302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3EAB7D6-E3EA-0337-A35A-1903D1E7B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7819" y="5332897"/>
              <a:ext cx="1333028" cy="1333028"/>
            </a:xfrm>
            <a:prstGeom prst="rect">
              <a:avLst/>
            </a:prstGeom>
          </p:spPr>
        </p:pic>
        <p:pic>
          <p:nvPicPr>
            <p:cNvPr id="7" name="Picture 6" descr="A blue hand with a cursor representing touch ">
              <a:extLst>
                <a:ext uri="{FF2B5EF4-FFF2-40B4-BE49-F238E27FC236}">
                  <a16:creationId xmlns:a16="http://schemas.microsoft.com/office/drawing/2014/main" id="{51FA5D39-01E1-3A62-26B1-AD299EE8F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2263" y="5332897"/>
              <a:ext cx="1333028" cy="1333028"/>
            </a:xfrm>
            <a:prstGeom prst="rect">
              <a:avLst/>
            </a:prstGeom>
          </p:spPr>
        </p:pic>
        <p:pic>
          <p:nvPicPr>
            <p:cNvPr id="8" name="Picture 7" descr="A dark yellow eye with light rays representing vision">
              <a:extLst>
                <a:ext uri="{FF2B5EF4-FFF2-40B4-BE49-F238E27FC236}">
                  <a16:creationId xmlns:a16="http://schemas.microsoft.com/office/drawing/2014/main" id="{58C9F043-06FD-FE8E-38AE-263EC6349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707" y="5304881"/>
              <a:ext cx="1333028" cy="133302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F05078C-34C0-7AC3-4380-2A9AAE824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1149" y="5315132"/>
              <a:ext cx="1333030" cy="1333030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9594F-6479-70AE-4259-6D4EDE7F8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7656-4955-2942-82CA-9137431A9951}" type="slidenum">
              <a:rPr lang="en-US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pPr/>
              <a:t>11</a:t>
            </a:fld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26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 descr="Content and Design">
            <a:extLst>
              <a:ext uri="{FF2B5EF4-FFF2-40B4-BE49-F238E27FC236}">
                <a16:creationId xmlns:a16="http://schemas.microsoft.com/office/drawing/2014/main" id="{FF6555A5-50E7-1B48-7E2C-F259B7C2B14A}"/>
              </a:ext>
            </a:extLst>
          </p:cNvPr>
          <p:cNvGrpSpPr/>
          <p:nvPr/>
        </p:nvGrpSpPr>
        <p:grpSpPr>
          <a:xfrm>
            <a:off x="8700907" y="1460164"/>
            <a:ext cx="768122" cy="412975"/>
            <a:chOff x="8700907" y="1460164"/>
            <a:chExt cx="768122" cy="412975"/>
          </a:xfrm>
        </p:grpSpPr>
        <p:pic>
          <p:nvPicPr>
            <p:cNvPr id="16" name="Google Shape;1585;p116">
              <a:extLst>
                <a:ext uri="{FF2B5EF4-FFF2-40B4-BE49-F238E27FC236}">
                  <a16:creationId xmlns:a16="http://schemas.microsoft.com/office/drawing/2014/main" id="{D6701ED8-ADD0-FBA4-A65E-7AD5ADE0C686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700907" y="1460164"/>
              <a:ext cx="311473" cy="3990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586;p116">
              <a:extLst>
                <a:ext uri="{FF2B5EF4-FFF2-40B4-BE49-F238E27FC236}">
                  <a16:creationId xmlns:a16="http://schemas.microsoft.com/office/drawing/2014/main" id="{DA8B8EF7-9611-E503-2362-0EFE2E5C3BA0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192012" y="1474139"/>
              <a:ext cx="277017" cy="399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4635B6B-3C1D-CA63-7F0A-CCD6C1664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Flow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91FA9C5-5759-A24B-605F-7AB126CD0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Responsive layouts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Relative text size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Logical visual flow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Keyboard focus </a:t>
            </a:r>
          </a:p>
        </p:txBody>
      </p:sp>
      <p:pic>
        <p:nvPicPr>
          <p:cNvPr id="10" name="Picture 9" descr="Web layout features multiple text layouts and representing large text  ">
            <a:extLst>
              <a:ext uri="{FF2B5EF4-FFF2-40B4-BE49-F238E27FC236}">
                <a16:creationId xmlns:a16="http://schemas.microsoft.com/office/drawing/2014/main" id="{D4B23156-A720-FD85-7049-BB079B119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0" y="750343"/>
            <a:ext cx="7772400" cy="4371975"/>
          </a:xfrm>
          <a:prstGeom prst="rect">
            <a:avLst/>
          </a:prstGeom>
        </p:spPr>
      </p:pic>
      <p:grpSp>
        <p:nvGrpSpPr>
          <p:cNvPr id="3" name="Group 2" descr="Grouped sensory disabilities icons">
            <a:extLst>
              <a:ext uri="{FF2B5EF4-FFF2-40B4-BE49-F238E27FC236}">
                <a16:creationId xmlns:a16="http://schemas.microsoft.com/office/drawing/2014/main" id="{622D86C0-0620-DFF7-D2D6-A4E8F2A3CE23}"/>
              </a:ext>
            </a:extLst>
          </p:cNvPr>
          <p:cNvGrpSpPr/>
          <p:nvPr/>
        </p:nvGrpSpPr>
        <p:grpSpPr>
          <a:xfrm>
            <a:off x="1391982" y="5094302"/>
            <a:ext cx="5835255" cy="1361044"/>
            <a:chOff x="2871149" y="5304881"/>
            <a:chExt cx="5835255" cy="1361044"/>
          </a:xfrm>
        </p:grpSpPr>
        <p:pic>
          <p:nvPicPr>
            <p:cNvPr id="5" name="Picture 4" descr="A orange brain on a black background&#10;&#10;Description automatically generated">
              <a:extLst>
                <a:ext uri="{FF2B5EF4-FFF2-40B4-BE49-F238E27FC236}">
                  <a16:creationId xmlns:a16="http://schemas.microsoft.com/office/drawing/2014/main" id="{5D9FA39C-F572-112C-8475-02C2B1B42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376" y="5304881"/>
              <a:ext cx="1333028" cy="133302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3EAB7D6-E3EA-0337-A35A-1903D1E7B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7819" y="5332897"/>
              <a:ext cx="1333028" cy="1333028"/>
            </a:xfrm>
            <a:prstGeom prst="rect">
              <a:avLst/>
            </a:prstGeom>
          </p:spPr>
        </p:pic>
        <p:pic>
          <p:nvPicPr>
            <p:cNvPr id="7" name="Picture 6" descr="A blue hand with a cursor representing touch ">
              <a:extLst>
                <a:ext uri="{FF2B5EF4-FFF2-40B4-BE49-F238E27FC236}">
                  <a16:creationId xmlns:a16="http://schemas.microsoft.com/office/drawing/2014/main" id="{51FA5D39-01E1-3A62-26B1-AD299EE8F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2263" y="5332897"/>
              <a:ext cx="1333028" cy="1333028"/>
            </a:xfrm>
            <a:prstGeom prst="rect">
              <a:avLst/>
            </a:prstGeom>
          </p:spPr>
        </p:pic>
        <p:pic>
          <p:nvPicPr>
            <p:cNvPr id="8" name="Picture 7" descr="A dark yellow eye with light rays representing vision">
              <a:extLst>
                <a:ext uri="{FF2B5EF4-FFF2-40B4-BE49-F238E27FC236}">
                  <a16:creationId xmlns:a16="http://schemas.microsoft.com/office/drawing/2014/main" id="{58C9F043-06FD-FE8E-38AE-263EC6349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707" y="5304881"/>
              <a:ext cx="1333028" cy="133302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F05078C-34C0-7AC3-4380-2A9AAE824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1149" y="5315132"/>
              <a:ext cx="1333030" cy="1333030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9594F-6479-70AE-4259-6D4EDE7F8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7656-4955-2942-82CA-9137431A9951}" type="slidenum">
              <a:rPr lang="en-US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pPr/>
              <a:t>12</a:t>
            </a:fld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575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 descr="Content and Technology">
            <a:extLst>
              <a:ext uri="{FF2B5EF4-FFF2-40B4-BE49-F238E27FC236}">
                <a16:creationId xmlns:a16="http://schemas.microsoft.com/office/drawing/2014/main" id="{0C426D69-80D0-B1FC-0681-917D814691F7}"/>
              </a:ext>
            </a:extLst>
          </p:cNvPr>
          <p:cNvGrpSpPr/>
          <p:nvPr/>
        </p:nvGrpSpPr>
        <p:grpSpPr>
          <a:xfrm>
            <a:off x="8717899" y="1006504"/>
            <a:ext cx="811790" cy="415527"/>
            <a:chOff x="8717899" y="1006504"/>
            <a:chExt cx="811790" cy="415527"/>
          </a:xfrm>
        </p:grpSpPr>
        <p:pic>
          <p:nvPicPr>
            <p:cNvPr id="13" name="Google Shape;1585;p116">
              <a:extLst>
                <a:ext uri="{FF2B5EF4-FFF2-40B4-BE49-F238E27FC236}">
                  <a16:creationId xmlns:a16="http://schemas.microsoft.com/office/drawing/2014/main" id="{9D253E81-7FF8-EE40-8BBB-48DE738162AB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717899" y="1023029"/>
              <a:ext cx="311473" cy="3990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590;p116">
              <a:extLst>
                <a:ext uri="{FF2B5EF4-FFF2-40B4-BE49-F238E27FC236}">
                  <a16:creationId xmlns:a16="http://schemas.microsoft.com/office/drawing/2014/main" id="{2E8F5110-77FC-4465-B73C-45B71C4E5755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114156" y="1006504"/>
              <a:ext cx="415533" cy="41552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4635B6B-3C1D-CA63-7F0A-CCD6C1664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Descriptions 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0DCF58C-899E-EFE1-9816-9F242A92D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Purpose-driven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Context matters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Keyboard focus </a:t>
            </a:r>
          </a:p>
        </p:txBody>
      </p:sp>
      <p:pic>
        <p:nvPicPr>
          <p:cNvPr id="11" name="Picture 10" descr="Web layout featuring three images: apple, bananas, pear. ">
            <a:extLst>
              <a:ext uri="{FF2B5EF4-FFF2-40B4-BE49-F238E27FC236}">
                <a16:creationId xmlns:a16="http://schemas.microsoft.com/office/drawing/2014/main" id="{A7C82A87-4167-746F-308C-56410E74F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53225" y="229620"/>
            <a:ext cx="10691139" cy="6013765"/>
          </a:xfrm>
          <a:prstGeom prst="rect">
            <a:avLst/>
          </a:prstGeom>
        </p:spPr>
      </p:pic>
      <p:grpSp>
        <p:nvGrpSpPr>
          <p:cNvPr id="3" name="Group 2" descr="Grouped sensory disabilities icons">
            <a:extLst>
              <a:ext uri="{FF2B5EF4-FFF2-40B4-BE49-F238E27FC236}">
                <a16:creationId xmlns:a16="http://schemas.microsoft.com/office/drawing/2014/main" id="{72E47817-1961-C426-8498-0EFA675F715F}"/>
              </a:ext>
            </a:extLst>
          </p:cNvPr>
          <p:cNvGrpSpPr/>
          <p:nvPr/>
        </p:nvGrpSpPr>
        <p:grpSpPr>
          <a:xfrm>
            <a:off x="1386992" y="5094302"/>
            <a:ext cx="5835255" cy="1361044"/>
            <a:chOff x="2871149" y="5304881"/>
            <a:chExt cx="5835255" cy="1361044"/>
          </a:xfrm>
        </p:grpSpPr>
        <p:pic>
          <p:nvPicPr>
            <p:cNvPr id="5" name="Picture 4" descr="A orange brain representing cognitive thought ">
              <a:extLst>
                <a:ext uri="{FF2B5EF4-FFF2-40B4-BE49-F238E27FC236}">
                  <a16:creationId xmlns:a16="http://schemas.microsoft.com/office/drawing/2014/main" id="{271FC542-4AD7-977C-1B98-F20F63471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376" y="5304881"/>
              <a:ext cx="1333028" cy="1333028"/>
            </a:xfrm>
            <a:prstGeom prst="rect">
              <a:avLst/>
            </a:prstGeom>
          </p:spPr>
        </p:pic>
        <p:pic>
          <p:nvPicPr>
            <p:cNvPr id="6" name="Picture 5" descr="A mustard yellow ear with rays representing hearing ">
              <a:extLst>
                <a:ext uri="{FF2B5EF4-FFF2-40B4-BE49-F238E27FC236}">
                  <a16:creationId xmlns:a16="http://schemas.microsoft.com/office/drawing/2014/main" id="{64A0CF78-810D-6D0D-F597-A45510590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7819" y="5332897"/>
              <a:ext cx="1333028" cy="133302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D6D4D76-534E-009F-9E1F-D2B2754A1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2263" y="5332897"/>
              <a:ext cx="1333028" cy="1333028"/>
            </a:xfrm>
            <a:prstGeom prst="rect">
              <a:avLst/>
            </a:prstGeom>
          </p:spPr>
        </p:pic>
        <p:pic>
          <p:nvPicPr>
            <p:cNvPr id="8" name="Picture 7" descr="A dark yellow eye with light rays representing vision">
              <a:extLst>
                <a:ext uri="{FF2B5EF4-FFF2-40B4-BE49-F238E27FC236}">
                  <a16:creationId xmlns:a16="http://schemas.microsoft.com/office/drawing/2014/main" id="{E4CD5BB9-F4D8-83F8-1E39-A72C20535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707" y="5304881"/>
              <a:ext cx="1333028" cy="133302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C602017-9C28-DD78-4D4E-DA189420C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1149" y="5315132"/>
              <a:ext cx="1333030" cy="1333030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9594F-6479-70AE-4259-6D4EDE7F8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7656-4955-2942-82CA-9137431A9951}" type="slidenum">
              <a:rPr lang="en-US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pPr/>
              <a:t>13</a:t>
            </a:fld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80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Content and Technology">
            <a:extLst>
              <a:ext uri="{FF2B5EF4-FFF2-40B4-BE49-F238E27FC236}">
                <a16:creationId xmlns:a16="http://schemas.microsoft.com/office/drawing/2014/main" id="{C3EFEE5E-45DA-C19B-6C20-D7FE92D26648}"/>
              </a:ext>
            </a:extLst>
          </p:cNvPr>
          <p:cNvGrpSpPr/>
          <p:nvPr/>
        </p:nvGrpSpPr>
        <p:grpSpPr>
          <a:xfrm>
            <a:off x="8717899" y="1006504"/>
            <a:ext cx="811790" cy="415527"/>
            <a:chOff x="8717899" y="1006504"/>
            <a:chExt cx="811790" cy="415527"/>
          </a:xfrm>
        </p:grpSpPr>
        <p:pic>
          <p:nvPicPr>
            <p:cNvPr id="10" name="Google Shape;1585;p116">
              <a:extLst>
                <a:ext uri="{FF2B5EF4-FFF2-40B4-BE49-F238E27FC236}">
                  <a16:creationId xmlns:a16="http://schemas.microsoft.com/office/drawing/2014/main" id="{83BDD511-BE02-725B-975E-6F84685B926D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717899" y="1023029"/>
              <a:ext cx="311473" cy="3990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590;p116">
              <a:extLst>
                <a:ext uri="{FF2B5EF4-FFF2-40B4-BE49-F238E27FC236}">
                  <a16:creationId xmlns:a16="http://schemas.microsoft.com/office/drawing/2014/main" id="{20F1B77B-3A43-202B-B8C9-7D7423DD2389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114156" y="1006504"/>
              <a:ext cx="415533" cy="41552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4635B6B-3C1D-CA63-7F0A-CCD6C1664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Assistive Technologies 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0DCF58C-899E-EFE1-9816-9F242A92D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Good content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Rely on semantics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Don’t overengineer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Maintain visual content 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15" name="Picture 14" descr="Icons representing disabilities surround. A computer with a keyboard and a keyboard">
            <a:extLst>
              <a:ext uri="{FF2B5EF4-FFF2-40B4-BE49-F238E27FC236}">
                <a16:creationId xmlns:a16="http://schemas.microsoft.com/office/drawing/2014/main" id="{14EE858F-A723-89AA-FE61-796696AE45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58" y="1046475"/>
            <a:ext cx="7772400" cy="4371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1FC542-4AD7-977C-1B98-F20F6347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12" y="2782528"/>
            <a:ext cx="1974646" cy="19746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A0CF78-810D-6D0D-F597-A45510590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288" y="1233671"/>
            <a:ext cx="1974646" cy="19746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6D4D76-534E-009F-9E1F-D2B2754A1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4418">
            <a:off x="4186965" y="4741959"/>
            <a:ext cx="1974646" cy="19746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CD5BB9-F4D8-83F8-1E39-A72C20535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1" y="2094434"/>
            <a:ext cx="1974646" cy="19746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602017-9C28-DD78-4D4E-DA189420C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718" y="3574080"/>
            <a:ext cx="1974649" cy="197464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9594F-6479-70AE-4259-6D4EDE7F8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7656-4955-2942-82CA-9137431A9951}" type="slidenum">
              <a:rPr lang="en-US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pPr/>
              <a:t>14</a:t>
            </a:fld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25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F19D9-4A0A-557D-E120-FE3ED55E74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459C6C-3CEE-2E09-EA26-ECB8C4BD53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/>
          <a:p>
            <a:r>
              <a:rPr lang="en-US" sz="4800" dirty="0"/>
              <a:t>Discussion … </a:t>
            </a:r>
          </a:p>
        </p:txBody>
      </p:sp>
      <p:pic>
        <p:nvPicPr>
          <p:cNvPr id="7" name="Picture 6" descr="Oskar Westin smiling with glasses">
            <a:extLst>
              <a:ext uri="{FF2B5EF4-FFF2-40B4-BE49-F238E27FC236}">
                <a16:creationId xmlns:a16="http://schemas.microsoft.com/office/drawing/2014/main" id="{990D1C5D-533B-B596-2DC3-BC342573FFA3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04" y="1329543"/>
            <a:ext cx="3241168" cy="32411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AED2B-1A9F-4167-7349-064C1D68C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7656-4955-2942-82CA-9137431A9951}" type="slidenum">
              <a:rPr lang="en-US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pPr/>
              <a:t>15</a:t>
            </a:fld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40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CC494-A834-8F5E-6BCB-09E6823E04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cap="none" dirty="0"/>
              <a:t> “Good accessibility is a measurable collaboration between content, design, and technology through consistent, repeatable processes.”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DCA5FC-E170-ED69-BE49-2AFFE2A27A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/>
              <a:t>Oskar Westin </a:t>
            </a:r>
            <a:r>
              <a:rPr lang="en-US" dirty="0"/>
              <a:t>(that’s me)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8409E-B872-ECE6-8592-84F8FD164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7656-4955-2942-82CA-9137431A9951}" type="slidenum">
              <a:rPr lang="en-US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pPr/>
              <a:t>2</a:t>
            </a:fld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48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3ABA7-F4AB-1B59-B702-191EDE169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561629"/>
            <a:ext cx="3200400" cy="1737360"/>
          </a:xfrm>
        </p:spPr>
        <p:txBody>
          <a:bodyPr/>
          <a:lstStyle/>
          <a:p>
            <a:r>
              <a:rPr lang="en-US" dirty="0"/>
              <a:t>Oskar Westin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6051D5-3CFB-06F2-90E8-28062F2B9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2639966"/>
            <a:ext cx="3200400" cy="3291840"/>
          </a:xfrm>
        </p:spPr>
        <p:txBody>
          <a:bodyPr>
            <a:normAutofit/>
          </a:bodyPr>
          <a:lstStyle/>
          <a:p>
            <a:r>
              <a:rPr lang="en-US" sz="1800" dirty="0"/>
              <a:t>Digital content manager </a:t>
            </a:r>
          </a:p>
          <a:p>
            <a:r>
              <a:rPr lang="en-US" sz="1800" dirty="0"/>
              <a:t>Accessibility advocate </a:t>
            </a:r>
          </a:p>
          <a:p>
            <a:r>
              <a:rPr lang="en-US" sz="1800" dirty="0"/>
              <a:t>Author of fiction </a:t>
            </a:r>
          </a:p>
          <a:p>
            <a:r>
              <a:rPr lang="en-US" sz="1800" dirty="0"/>
              <a:t>@oskarwestinTO </a:t>
            </a:r>
          </a:p>
          <a:p>
            <a:r>
              <a:rPr lang="en-US" sz="1800" dirty="0"/>
              <a:t>Find me on LinkedIn: </a:t>
            </a:r>
            <a:r>
              <a:rPr lang="en-US" sz="1600" dirty="0" err="1"/>
              <a:t>linkedin.com</a:t>
            </a:r>
            <a:r>
              <a:rPr lang="en-US" sz="1600" dirty="0"/>
              <a:t>/in/</a:t>
            </a:r>
            <a:r>
              <a:rPr lang="en-US" sz="1600" b="1" dirty="0" err="1"/>
              <a:t>oskarwestin</a:t>
            </a:r>
            <a:r>
              <a:rPr lang="en-US" sz="1600" dirty="0"/>
              <a:t>/</a:t>
            </a:r>
          </a:p>
        </p:txBody>
      </p:sp>
      <p:pic>
        <p:nvPicPr>
          <p:cNvPr id="7" name="Picture 6" descr="Oskar Westin smiling with glasses">
            <a:extLst>
              <a:ext uri="{FF2B5EF4-FFF2-40B4-BE49-F238E27FC236}">
                <a16:creationId xmlns:a16="http://schemas.microsoft.com/office/drawing/2014/main" id="{5EE2BFA8-DF6F-0C20-AB22-89BD02CD515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07" y="747466"/>
            <a:ext cx="5051707" cy="505170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AB555C-5192-683E-CDC1-B9FF7531C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7656-4955-2942-82CA-9137431A9951}" type="slidenum">
              <a:rPr lang="en-US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pPr/>
              <a:t>3</a:t>
            </a:fld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48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C138411-8939-65BD-42F5-66AFDCF05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296861"/>
            <a:ext cx="10515600" cy="2325814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4800" dirty="0">
                <a:latin typeface="+mn-lt"/>
              </a:rPr>
              <a:t>What is Digital Accessibility?</a:t>
            </a:r>
            <a:endParaRPr lang="en-CA" sz="3000" dirty="0">
              <a:solidFill>
                <a:srgbClr val="C00000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AAED0-179B-F2CC-6E0C-4E36E195DB6D}"/>
              </a:ext>
            </a:extLst>
          </p:cNvPr>
          <p:cNvSpPr txBox="1"/>
          <p:nvPr/>
        </p:nvSpPr>
        <p:spPr>
          <a:xfrm>
            <a:off x="240792" y="6178347"/>
            <a:ext cx="61556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</a:rPr>
              <a:t>Image credit: </a:t>
            </a:r>
            <a:r>
              <a:rPr lang="en-US" sz="1200" dirty="0">
                <a:latin typeface="+mn-lt"/>
                <a:hlinkClick r:id="rId3"/>
              </a:rPr>
              <a:t>Open Access Government</a:t>
            </a:r>
            <a:endParaRPr lang="en-US" sz="1200" dirty="0">
              <a:latin typeface="+mn-lt"/>
            </a:endParaRPr>
          </a:p>
        </p:txBody>
      </p:sp>
      <p:pic>
        <p:nvPicPr>
          <p:cNvPr id="1026" name="Picture 2" descr="Digital Accessibility key on a keyboard ">
            <a:extLst>
              <a:ext uri="{FF2B5EF4-FFF2-40B4-BE49-F238E27FC236}">
                <a16:creationId xmlns:a16="http://schemas.microsoft.com/office/drawing/2014/main" id="{5FE7E2D3-118A-31C6-E541-E7A08E4CC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7709">
            <a:off x="-162044" y="2038609"/>
            <a:ext cx="10653956" cy="3662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38F26360-7792-119F-7737-98BD7F5E9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C5A57656-4955-2942-82CA-9137431A9951}" type="slidenum">
              <a:rPr lang="en-US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pPr/>
              <a:t>4</a:t>
            </a:fld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74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FDB689B-414A-A391-ABB6-D6DD86E1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4157"/>
            <a:ext cx="12192000" cy="561630"/>
          </a:xfrm>
          <a:solidFill>
            <a:schemeClr val="bg2">
              <a:alpha val="51200"/>
            </a:schemeClr>
          </a:solidFill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Digital accessibility (A</a:t>
            </a:r>
            <a:r>
              <a:rPr lang="en-US" dirty="0">
                <a:latin typeface="ACADEMY ENGRAVED LET PLAIN:1.0" panose="02000000000000000000" pitchFamily="2" charset="0"/>
              </a:rPr>
              <a:t>11</a:t>
            </a:r>
            <a:r>
              <a:rPr lang="en-US" dirty="0"/>
              <a:t>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B7074-913F-8CCE-D29F-3A5DFE131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577398"/>
            <a:ext cx="10058400" cy="405079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Digital accessibility (a</a:t>
            </a:r>
            <a:r>
              <a:rPr lang="en-US" sz="3200" dirty="0">
                <a:solidFill>
                  <a:schemeClr val="tx1"/>
                </a:solidFill>
                <a:latin typeface="ACADEMY ENGRAVED LET PLAIN:1.0" panose="02000000000000000000" pitchFamily="2" charset="0"/>
              </a:rPr>
              <a:t>11</a:t>
            </a:r>
            <a:r>
              <a:rPr lang="en-US" sz="3200" dirty="0">
                <a:solidFill>
                  <a:schemeClr val="tx1"/>
                </a:solidFill>
              </a:rPr>
              <a:t>y) provides equitable access to people who need assistive technology to access our digital content, products and services. 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ACADEMY ENGRAVED LET PLAIN:1.0" panose="02000000000000000000" pitchFamily="2" charset="0"/>
              </a:rPr>
              <a:t>11</a:t>
            </a:r>
            <a:r>
              <a:rPr lang="en-US" sz="3200" dirty="0">
                <a:solidFill>
                  <a:schemeClr val="tx1"/>
                </a:solidFill>
              </a:rPr>
              <a:t>y is a Numeronym for accessibility.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It’s the eleven letters between the </a:t>
            </a:r>
            <a:r>
              <a:rPr lang="en-US" sz="3600" b="1" dirty="0">
                <a:solidFill>
                  <a:schemeClr val="tx1"/>
                </a:solidFill>
              </a:rPr>
              <a:t>A</a:t>
            </a:r>
            <a:r>
              <a:rPr lang="en-US" sz="3200" dirty="0">
                <a:solidFill>
                  <a:schemeClr val="tx1"/>
                </a:solidFill>
              </a:rPr>
              <a:t> and the </a:t>
            </a:r>
            <a:r>
              <a:rPr lang="en-US" sz="3600" b="1" dirty="0">
                <a:solidFill>
                  <a:schemeClr val="tx1"/>
                </a:solidFill>
              </a:rPr>
              <a:t>Y</a:t>
            </a:r>
            <a:r>
              <a:rPr lang="en-US" sz="3200" dirty="0">
                <a:solidFill>
                  <a:schemeClr val="tx1"/>
                </a:solidFill>
              </a:rPr>
              <a:t> in </a:t>
            </a:r>
            <a:r>
              <a:rPr lang="en-US" sz="3600" b="1" dirty="0">
                <a:solidFill>
                  <a:schemeClr val="tx1"/>
                </a:solidFill>
              </a:rPr>
              <a:t>A</a:t>
            </a:r>
            <a:r>
              <a:rPr lang="en-US" sz="3200" dirty="0">
                <a:solidFill>
                  <a:schemeClr val="tx1"/>
                </a:solidFill>
              </a:rPr>
              <a:t>ccessibilit</a:t>
            </a:r>
            <a:r>
              <a:rPr lang="en-US" sz="3600" b="1" dirty="0">
                <a:solidFill>
                  <a:schemeClr val="tx1"/>
                </a:solidFill>
              </a:rPr>
              <a:t>y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2699C-E11A-F515-23D5-2495989A4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7656-4955-2942-82CA-9137431A9951}" type="slidenum">
              <a:rPr lang="en-US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pPr/>
              <a:t>5</a:t>
            </a:fld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88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80813-224E-7763-CB57-4CC5EFD55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4157"/>
            <a:ext cx="12192000" cy="561630"/>
          </a:xfrm>
          <a:solidFill>
            <a:schemeClr val="bg2">
              <a:alpha val="51200"/>
            </a:schemeClr>
          </a:solidFill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What is disability?</a:t>
            </a:r>
          </a:p>
        </p:txBody>
      </p:sp>
      <p:pic>
        <p:nvPicPr>
          <p:cNvPr id="3" name="Google Shape;1394;p100" descr="Accessibility symbols for disabilities.">
            <a:extLst>
              <a:ext uri="{FF2B5EF4-FFF2-40B4-BE49-F238E27FC236}">
                <a16:creationId xmlns:a16="http://schemas.microsoft.com/office/drawing/2014/main" id="{B8B6ECC4-6DD9-17A6-4F02-8F039478DD0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3062" y="1156137"/>
            <a:ext cx="8905875" cy="31623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01;p101">
            <a:extLst>
              <a:ext uri="{FF2B5EF4-FFF2-40B4-BE49-F238E27FC236}">
                <a16:creationId xmlns:a16="http://schemas.microsoft.com/office/drawing/2014/main" id="{FD7B69C0-F768-E404-28CA-EC78539611F0}"/>
              </a:ext>
            </a:extLst>
          </p:cNvPr>
          <p:cNvSpPr txBox="1"/>
          <p:nvPr/>
        </p:nvSpPr>
        <p:spPr>
          <a:xfrm>
            <a:off x="2227780" y="4492709"/>
            <a:ext cx="7736437" cy="1087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ea typeface="Helvetica Neue"/>
                <a:cs typeface="Helvetica Neue"/>
                <a:sym typeface="Helvetica Neue"/>
              </a:rPr>
              <a:t>Disability is a mismatch between </a:t>
            </a:r>
            <a:br>
              <a:rPr lang="en" sz="3200" b="1" dirty="0">
                <a:ea typeface="Helvetica Neue"/>
                <a:cs typeface="Helvetica Neue"/>
                <a:sym typeface="Helvetica Neue"/>
              </a:rPr>
            </a:br>
            <a:r>
              <a:rPr lang="en" sz="3200" b="1" dirty="0">
                <a:ea typeface="Helvetica Neue"/>
                <a:cs typeface="Helvetica Neue"/>
                <a:sym typeface="Helvetica Neue"/>
              </a:rPr>
              <a:t>a person’s abilities and their environment</a:t>
            </a:r>
            <a:endParaRPr sz="3200" b="1" dirty="0"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39AA6A-40C3-3F21-1208-1166A419142D}"/>
              </a:ext>
            </a:extLst>
          </p:cNvPr>
          <p:cNvSpPr txBox="1"/>
          <p:nvPr/>
        </p:nvSpPr>
        <p:spPr>
          <a:xfrm>
            <a:off x="240792" y="6178347"/>
            <a:ext cx="61556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</a:rPr>
              <a:t>Image credit: </a:t>
            </a:r>
            <a:r>
              <a:rPr lang="en-US" sz="1200" dirty="0">
                <a:latin typeface="+mn-lt"/>
                <a:hlinkClick r:id="rId4"/>
              </a:rPr>
              <a:t>Developmental Services of Leeds and Grenville </a:t>
            </a:r>
            <a:endParaRPr lang="en-US" sz="12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68E06-EBC3-5C70-3B1F-CA4D031C5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7656-4955-2942-82CA-9137431A9951}" type="slidenum">
              <a:rPr lang="en-US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pPr/>
              <a:t>6</a:t>
            </a:fld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84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49915-700D-4023-98B1-CEDB66875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4800" dirty="0">
                <a:latin typeface="+mn-lt"/>
              </a:rPr>
              <a:t>So, why content? </a:t>
            </a:r>
            <a:endParaRPr lang="en-CA" sz="3000" dirty="0">
              <a:solidFill>
                <a:srgbClr val="C00000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33889-5EAB-AB8C-BC23-BEEFCFF47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5774" y="5020055"/>
            <a:ext cx="9052560" cy="183794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Your content is the collective text and images that drive the message.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Understanding your content defines your content structure (hierarchy)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The purpose of the content leads the design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Content-led design decisions define developer requirements</a:t>
            </a:r>
          </a:p>
          <a:p>
            <a:endParaRPr lang="en-US" sz="1800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1304404B-E772-E51D-02A2-8B1689AD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7656-4955-2942-82CA-9137431A9951}" type="slidenum">
              <a:rPr lang="en-US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pPr/>
              <a:t>7</a:t>
            </a:fld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4" name="Group 3" descr="Grouped sensory disabilities icons">
            <a:extLst>
              <a:ext uri="{FF2B5EF4-FFF2-40B4-BE49-F238E27FC236}">
                <a16:creationId xmlns:a16="http://schemas.microsoft.com/office/drawing/2014/main" id="{868AADA4-D332-3C72-8CB2-68CAE63E5384}"/>
              </a:ext>
            </a:extLst>
          </p:cNvPr>
          <p:cNvGrpSpPr/>
          <p:nvPr/>
        </p:nvGrpSpPr>
        <p:grpSpPr>
          <a:xfrm>
            <a:off x="3178372" y="3429000"/>
            <a:ext cx="5835255" cy="1361044"/>
            <a:chOff x="2871149" y="5304881"/>
            <a:chExt cx="5835255" cy="1361044"/>
          </a:xfrm>
        </p:grpSpPr>
        <p:pic>
          <p:nvPicPr>
            <p:cNvPr id="5" name="Picture 4" descr="A orange brain representing cognitive thought ">
              <a:extLst>
                <a:ext uri="{FF2B5EF4-FFF2-40B4-BE49-F238E27FC236}">
                  <a16:creationId xmlns:a16="http://schemas.microsoft.com/office/drawing/2014/main" id="{4D82DDF3-9542-8E7D-74CE-4B6C2DABB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376" y="5304881"/>
              <a:ext cx="1333028" cy="1333028"/>
            </a:xfrm>
            <a:prstGeom prst="rect">
              <a:avLst/>
            </a:prstGeom>
          </p:spPr>
        </p:pic>
        <p:pic>
          <p:nvPicPr>
            <p:cNvPr id="6" name="Picture 5" descr="A mustard yellow ear with rays representing hearing ">
              <a:extLst>
                <a:ext uri="{FF2B5EF4-FFF2-40B4-BE49-F238E27FC236}">
                  <a16:creationId xmlns:a16="http://schemas.microsoft.com/office/drawing/2014/main" id="{75B8DCA6-03B9-E207-E3A8-EF9607FBC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7819" y="5332897"/>
              <a:ext cx="1333028" cy="1333028"/>
            </a:xfrm>
            <a:prstGeom prst="rect">
              <a:avLst/>
            </a:prstGeom>
          </p:spPr>
        </p:pic>
        <p:pic>
          <p:nvPicPr>
            <p:cNvPr id="7" name="Picture 6" descr="A blue hand with a cursor representing touch ">
              <a:extLst>
                <a:ext uri="{FF2B5EF4-FFF2-40B4-BE49-F238E27FC236}">
                  <a16:creationId xmlns:a16="http://schemas.microsoft.com/office/drawing/2014/main" id="{3011E7C9-3EE3-B8C2-FECD-70567F683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2263" y="5332897"/>
              <a:ext cx="1333028" cy="1333028"/>
            </a:xfrm>
            <a:prstGeom prst="rect">
              <a:avLst/>
            </a:prstGeom>
          </p:spPr>
        </p:pic>
        <p:pic>
          <p:nvPicPr>
            <p:cNvPr id="8" name="Picture 7" descr="A dark yellow eye with light rays representing vision">
              <a:extLst>
                <a:ext uri="{FF2B5EF4-FFF2-40B4-BE49-F238E27FC236}">
                  <a16:creationId xmlns:a16="http://schemas.microsoft.com/office/drawing/2014/main" id="{CD49C9BE-DE09-14E1-9767-7B8C3EE09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707" y="5304881"/>
              <a:ext cx="1333028" cy="1333028"/>
            </a:xfrm>
            <a:prstGeom prst="rect">
              <a:avLst/>
            </a:prstGeom>
          </p:spPr>
        </p:pic>
        <p:pic>
          <p:nvPicPr>
            <p:cNvPr id="9" name="Picture 8" descr="A red speech bubble representing speech">
              <a:extLst>
                <a:ext uri="{FF2B5EF4-FFF2-40B4-BE49-F238E27FC236}">
                  <a16:creationId xmlns:a16="http://schemas.microsoft.com/office/drawing/2014/main" id="{BB9FDF3E-9735-BB5B-483F-21BF7E1D1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1149" y="5315132"/>
              <a:ext cx="1333030" cy="1333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0676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35B6B-3C1D-CA63-7F0A-CCD6C1664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Content-driven design and technology</a:t>
            </a:r>
          </a:p>
        </p:txBody>
      </p:sp>
      <p:grpSp>
        <p:nvGrpSpPr>
          <p:cNvPr id="7" name="Group 6" descr="Content Design and Technology icons">
            <a:extLst>
              <a:ext uri="{FF2B5EF4-FFF2-40B4-BE49-F238E27FC236}">
                <a16:creationId xmlns:a16="http://schemas.microsoft.com/office/drawing/2014/main" id="{202A7923-F48F-5DF6-CB90-8E50F71CFB7F}"/>
              </a:ext>
            </a:extLst>
          </p:cNvPr>
          <p:cNvGrpSpPr/>
          <p:nvPr/>
        </p:nvGrpSpPr>
        <p:grpSpPr>
          <a:xfrm>
            <a:off x="1209524" y="925284"/>
            <a:ext cx="3435126" cy="504983"/>
            <a:chOff x="1209524" y="925284"/>
            <a:chExt cx="3435126" cy="504983"/>
          </a:xfrm>
        </p:grpSpPr>
        <p:sp>
          <p:nvSpPr>
            <p:cNvPr id="8" name="Google Shape;1583;p116">
              <a:extLst>
                <a:ext uri="{FF2B5EF4-FFF2-40B4-BE49-F238E27FC236}">
                  <a16:creationId xmlns:a16="http://schemas.microsoft.com/office/drawing/2014/main" id="{B5523A38-142A-954B-DFBE-545BD006ACC2}"/>
                </a:ext>
              </a:extLst>
            </p:cNvPr>
            <p:cNvSpPr/>
            <p:nvPr/>
          </p:nvSpPr>
          <p:spPr>
            <a:xfrm>
              <a:off x="1209524" y="925284"/>
              <a:ext cx="3435126" cy="504983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4B29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" name="Google Shape;1585;p116">
              <a:extLst>
                <a:ext uri="{FF2B5EF4-FFF2-40B4-BE49-F238E27FC236}">
                  <a16:creationId xmlns:a16="http://schemas.microsoft.com/office/drawing/2014/main" id="{595D1C10-C141-E5DE-DB2D-7CC229C8B724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03817" y="1079514"/>
              <a:ext cx="200284" cy="2565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1598;p116">
              <a:extLst>
                <a:ext uri="{FF2B5EF4-FFF2-40B4-BE49-F238E27FC236}">
                  <a16:creationId xmlns:a16="http://schemas.microsoft.com/office/drawing/2014/main" id="{1552B318-D250-03C8-760D-0F8533C87A87}"/>
                </a:ext>
              </a:extLst>
            </p:cNvPr>
            <p:cNvSpPr txBox="1"/>
            <p:nvPr/>
          </p:nvSpPr>
          <p:spPr>
            <a:xfrm>
              <a:off x="1604101" y="1023905"/>
              <a:ext cx="824438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ea typeface="Helvetica Neue"/>
                  <a:cs typeface="Helvetica Neue"/>
                  <a:sym typeface="Helvetica Neue"/>
                </a:rPr>
                <a:t>Content</a:t>
              </a:r>
              <a:endParaRPr sz="1200" dirty="0"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31" name="Google Shape;1586;p116">
              <a:extLst>
                <a:ext uri="{FF2B5EF4-FFF2-40B4-BE49-F238E27FC236}">
                  <a16:creationId xmlns:a16="http://schemas.microsoft.com/office/drawing/2014/main" id="{048265F0-742C-92DF-BC36-374FBE3CE4D7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367937" y="1088366"/>
              <a:ext cx="178128" cy="2565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1596;p116">
              <a:extLst>
                <a:ext uri="{FF2B5EF4-FFF2-40B4-BE49-F238E27FC236}">
                  <a16:creationId xmlns:a16="http://schemas.microsoft.com/office/drawing/2014/main" id="{E0FCE826-16AC-F8C4-BDE7-F81A1C1777A0}"/>
                </a:ext>
              </a:extLst>
            </p:cNvPr>
            <p:cNvSpPr txBox="1"/>
            <p:nvPr/>
          </p:nvSpPr>
          <p:spPr>
            <a:xfrm>
              <a:off x="2516992" y="1023905"/>
              <a:ext cx="824437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ea typeface="Helvetica Neue"/>
                  <a:cs typeface="Helvetica Neue"/>
                  <a:sym typeface="Helvetica Neue"/>
                </a:rPr>
                <a:t>Design </a:t>
              </a:r>
              <a:endParaRPr sz="1200" dirty="0"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32" name="Google Shape;1590;p116">
              <a:extLst>
                <a:ext uri="{FF2B5EF4-FFF2-40B4-BE49-F238E27FC236}">
                  <a16:creationId xmlns:a16="http://schemas.microsoft.com/office/drawing/2014/main" id="{948B0EC3-477B-9A0B-BF12-3EF226532118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285128" y="1093562"/>
              <a:ext cx="267197" cy="2671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Google Shape;1597;p116">
              <a:extLst>
                <a:ext uri="{FF2B5EF4-FFF2-40B4-BE49-F238E27FC236}">
                  <a16:creationId xmlns:a16="http://schemas.microsoft.com/office/drawing/2014/main" id="{1733727C-F72E-BC3C-E5B1-426A493A65EF}"/>
                </a:ext>
              </a:extLst>
            </p:cNvPr>
            <p:cNvSpPr txBox="1"/>
            <p:nvPr/>
          </p:nvSpPr>
          <p:spPr>
            <a:xfrm>
              <a:off x="3558746" y="1023905"/>
              <a:ext cx="1085903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ea typeface="Helvetica Neue"/>
                  <a:cs typeface="Helvetica Neue"/>
                  <a:sym typeface="Helvetica Neue"/>
                </a:rPr>
                <a:t>Technology</a:t>
              </a:r>
              <a:endParaRPr sz="1200" dirty="0">
                <a:ea typeface="Helvetica Neue"/>
                <a:cs typeface="Helvetica Neue"/>
                <a:sym typeface="Helvetica Neue"/>
              </a:endParaRPr>
            </a:p>
          </p:txBody>
        </p:sp>
      </p:grpSp>
      <p:graphicFrame>
        <p:nvGraphicFramePr>
          <p:cNvPr id="18" name="Google Shape;1582;p116" descr="Table shows Practice combinations  (content, design, technology) associated to themes and accessible experiences. ">
            <a:extLst>
              <a:ext uri="{FF2B5EF4-FFF2-40B4-BE49-F238E27FC236}">
                <a16:creationId xmlns:a16="http://schemas.microsoft.com/office/drawing/2014/main" id="{73FB6C73-6A63-1B28-FB85-1E05283702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6930720"/>
              </p:ext>
            </p:extLst>
          </p:nvPr>
        </p:nvGraphicFramePr>
        <p:xfrm>
          <a:off x="1215620" y="1720398"/>
          <a:ext cx="9744803" cy="4136477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2596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8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9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057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500" b="1" dirty="0"/>
                        <a:t>Practice</a:t>
                      </a:r>
                      <a:endParaRPr sz="3500" b="1" dirty="0"/>
                    </a:p>
                  </a:txBody>
                  <a:tcPr marL="133414" marR="133414" marT="133414" marB="133414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500" b="1" dirty="0"/>
                        <a:t>Theme</a:t>
                      </a:r>
                      <a:endParaRPr sz="3500" b="1" dirty="0"/>
                    </a:p>
                  </a:txBody>
                  <a:tcPr marL="133414" marR="133414" marT="133414" marB="133414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500" b="1" dirty="0"/>
                        <a:t>Experience</a:t>
                      </a:r>
                      <a:endParaRPr sz="3500" b="1" dirty="0"/>
                    </a:p>
                  </a:txBody>
                  <a:tcPr marL="133414" marR="133414" marT="133414" marB="1334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98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Content</a:t>
                      </a:r>
                      <a:endParaRPr sz="1400" dirty="0"/>
                    </a:p>
                  </a:txBody>
                  <a:tcPr marL="133414" marR="133414" marT="133414" marB="133414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 dirty="0"/>
                        <a:t>Plain language </a:t>
                      </a:r>
                      <a:endParaRPr sz="1400" dirty="0"/>
                    </a:p>
                  </a:txBody>
                  <a:tcPr marL="133414" marR="133414" marT="133414" marB="1334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 dirty="0"/>
                        <a:t>Hard of hearing/Deaf, cognitive/</a:t>
                      </a:r>
                      <a:r>
                        <a:rPr lang="en" sz="1400" dirty="0"/>
                        <a:t>language barriers</a:t>
                      </a:r>
                      <a:endParaRPr sz="1400" dirty="0"/>
                    </a:p>
                  </a:txBody>
                  <a:tcPr marL="133414" marR="133414" marT="133414" marB="1334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9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Content, design</a:t>
                      </a:r>
                    </a:p>
                  </a:txBody>
                  <a:tcPr marL="133414" marR="133414" marT="133414" marB="133414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Headings </a:t>
                      </a:r>
                      <a:endParaRPr sz="1400" dirty="0"/>
                    </a:p>
                  </a:txBody>
                  <a:tcPr marL="133414" marR="133414" marT="133414" marB="1334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low-vision, cognitive</a:t>
                      </a:r>
                      <a:endParaRPr sz="1400" dirty="0"/>
                    </a:p>
                  </a:txBody>
                  <a:tcPr marL="133414" marR="133414" marT="133414" marB="133414"/>
                </a:tc>
                <a:extLst>
                  <a:ext uri="{0D108BD9-81ED-4DB2-BD59-A6C34878D82A}">
                    <a16:rowId xmlns:a16="http://schemas.microsoft.com/office/drawing/2014/main" val="379697852"/>
                  </a:ext>
                </a:extLst>
              </a:tr>
              <a:tr h="5559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Content, design</a:t>
                      </a:r>
                    </a:p>
                  </a:txBody>
                  <a:tcPr marL="133414" marR="133414" marT="133414" marB="133414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Content order </a:t>
                      </a:r>
                      <a:endParaRPr sz="1400" dirty="0"/>
                    </a:p>
                  </a:txBody>
                  <a:tcPr marL="133414" marR="133414" marT="133414" marB="1334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dexterity, cognitive, blind/low-vision</a:t>
                      </a:r>
                      <a:endParaRPr sz="1400" dirty="0"/>
                    </a:p>
                  </a:txBody>
                  <a:tcPr marL="133414" marR="133414" marT="133414" marB="133414"/>
                </a:tc>
                <a:extLst>
                  <a:ext uri="{0D108BD9-81ED-4DB2-BD59-A6C34878D82A}">
                    <a16:rowId xmlns:a16="http://schemas.microsoft.com/office/drawing/2014/main" val="615203467"/>
                  </a:ext>
                </a:extLst>
              </a:tr>
              <a:tr h="5559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Content, design</a:t>
                      </a:r>
                    </a:p>
                  </a:txBody>
                  <a:tcPr marL="133414" marR="133414" marT="133414" marB="133414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Content flow</a:t>
                      </a:r>
                      <a:endParaRPr sz="1400" dirty="0"/>
                    </a:p>
                  </a:txBody>
                  <a:tcPr marL="133414" marR="133414" marT="133414" marB="1334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low-vision, cognitive</a:t>
                      </a:r>
                      <a:endParaRPr sz="1400" dirty="0"/>
                    </a:p>
                  </a:txBody>
                  <a:tcPr marL="133414" marR="133414" marT="133414" marB="1334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98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Design, content </a:t>
                      </a:r>
                      <a:endParaRPr sz="1400" dirty="0"/>
                    </a:p>
                  </a:txBody>
                  <a:tcPr marL="133414" marR="133414" marT="133414" marB="133414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Image descriptions</a:t>
                      </a:r>
                      <a:endParaRPr sz="1400" dirty="0"/>
                    </a:p>
                  </a:txBody>
                  <a:tcPr marL="133414" marR="133414" marT="133414" marB="1334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low-vision, cognitive</a:t>
                      </a:r>
                      <a:endParaRPr sz="1400" dirty="0"/>
                    </a:p>
                  </a:txBody>
                  <a:tcPr marL="133414" marR="133414" marT="133414" marB="1334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98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Content, technology </a:t>
                      </a:r>
                      <a:endParaRPr sz="1400" dirty="0"/>
                    </a:p>
                  </a:txBody>
                  <a:tcPr marL="133414" marR="133414" marT="133414" marB="133414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Assistive technology </a:t>
                      </a:r>
                      <a:endParaRPr sz="1400" dirty="0"/>
                    </a:p>
                  </a:txBody>
                  <a:tcPr marL="133414" marR="133414" marT="133414" marB="1334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blind/low-vision, cognitive/language barriers</a:t>
                      </a:r>
                      <a:endParaRPr sz="1400" dirty="0"/>
                    </a:p>
                  </a:txBody>
                  <a:tcPr marL="133414" marR="133414" marT="133414" marB="1334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9" name="Google Shape;1585;p116">
            <a:extLst>
              <a:ext uri="{FF2B5EF4-FFF2-40B4-BE49-F238E27FC236}">
                <a16:creationId xmlns:a16="http://schemas.microsoft.com/office/drawing/2014/main" id="{54ECCE1B-75DD-FD66-7A67-96B2BED76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6560" y="2679457"/>
            <a:ext cx="200284" cy="256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586;p116">
            <a:extLst>
              <a:ext uri="{FF2B5EF4-FFF2-40B4-BE49-F238E27FC236}">
                <a16:creationId xmlns:a16="http://schemas.microsoft.com/office/drawing/2014/main" id="{E8E8831E-CBC9-3684-B685-2F53C8860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6844" y="3758304"/>
            <a:ext cx="178128" cy="256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587;p116">
            <a:extLst>
              <a:ext uri="{FF2B5EF4-FFF2-40B4-BE49-F238E27FC236}">
                <a16:creationId xmlns:a16="http://schemas.microsoft.com/office/drawing/2014/main" id="{66EAC64E-CAD8-1F73-C646-6809ED1A9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6560" y="3766799"/>
            <a:ext cx="200284" cy="256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590;p116">
            <a:extLst>
              <a:ext uri="{FF2B5EF4-FFF2-40B4-BE49-F238E27FC236}">
                <a16:creationId xmlns:a16="http://schemas.microsoft.com/office/drawing/2014/main" id="{E20E53A6-D53E-0FCB-975E-98259706A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97775" y="4856638"/>
            <a:ext cx="267197" cy="267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587;p116">
            <a:extLst>
              <a:ext uri="{FF2B5EF4-FFF2-40B4-BE49-F238E27FC236}">
                <a16:creationId xmlns:a16="http://schemas.microsoft.com/office/drawing/2014/main" id="{172B97F9-B9E2-71C7-49FF-05B08BB5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6560" y="4846954"/>
            <a:ext cx="200284" cy="256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85;p116">
            <a:extLst>
              <a:ext uri="{FF2B5EF4-FFF2-40B4-BE49-F238E27FC236}">
                <a16:creationId xmlns:a16="http://schemas.microsoft.com/office/drawing/2014/main" id="{5D01BB60-0D89-D6A9-F75C-BF42F075C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6560" y="3177168"/>
            <a:ext cx="200284" cy="256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586;p116">
            <a:extLst>
              <a:ext uri="{FF2B5EF4-FFF2-40B4-BE49-F238E27FC236}">
                <a16:creationId xmlns:a16="http://schemas.microsoft.com/office/drawing/2014/main" id="{020A0989-79A7-FED1-7089-5A1CC83E8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6844" y="3191143"/>
            <a:ext cx="178128" cy="256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590;p116">
            <a:extLst>
              <a:ext uri="{FF2B5EF4-FFF2-40B4-BE49-F238E27FC236}">
                <a16:creationId xmlns:a16="http://schemas.microsoft.com/office/drawing/2014/main" id="{F70AEA2E-716C-0DFC-BD50-8322F6DB5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97775" y="5454515"/>
            <a:ext cx="267197" cy="267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587;p116">
            <a:extLst>
              <a:ext uri="{FF2B5EF4-FFF2-40B4-BE49-F238E27FC236}">
                <a16:creationId xmlns:a16="http://schemas.microsoft.com/office/drawing/2014/main" id="{460209F0-9127-7641-E264-578AE2B10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6560" y="5444831"/>
            <a:ext cx="200284" cy="256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586;p116">
            <a:extLst>
              <a:ext uri="{FF2B5EF4-FFF2-40B4-BE49-F238E27FC236}">
                <a16:creationId xmlns:a16="http://schemas.microsoft.com/office/drawing/2014/main" id="{3B8A5987-E226-1BCF-010F-737E6797D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6844" y="4309289"/>
            <a:ext cx="178128" cy="256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587;p116">
            <a:extLst>
              <a:ext uri="{FF2B5EF4-FFF2-40B4-BE49-F238E27FC236}">
                <a16:creationId xmlns:a16="http://schemas.microsoft.com/office/drawing/2014/main" id="{C951D5B2-86B3-66E0-99F9-04FD4F63B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6560" y="4317784"/>
            <a:ext cx="200284" cy="2565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9594F-6479-70AE-4259-6D4EDE7F8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7656-4955-2942-82CA-9137431A9951}" type="slidenum">
              <a:rPr lang="en-US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pPr/>
              <a:t>8</a:t>
            </a:fld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6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35B6B-3C1D-CA63-7F0A-CCD6C1664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Plain Language</a:t>
            </a:r>
          </a:p>
        </p:txBody>
      </p:sp>
      <p:pic>
        <p:nvPicPr>
          <p:cNvPr id="16" name="Google Shape;1585;p116" descr="Content ">
            <a:extLst>
              <a:ext uri="{FF2B5EF4-FFF2-40B4-BE49-F238E27FC236}">
                <a16:creationId xmlns:a16="http://schemas.microsoft.com/office/drawing/2014/main" id="{4D2ED02A-A1C1-7184-412B-89A75BB805E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0907" y="1460164"/>
            <a:ext cx="311473" cy="39900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FEB1DF6-1D58-023F-D9DE-96EC4B7DF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0" dirty="0"/>
              <a:t>Language is how we communicate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0" dirty="0"/>
              <a:t>We can hear or read words and process the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0" dirty="0"/>
              <a:t>Plain language in a text format makes it easier for our users to consume our content </a:t>
            </a:r>
            <a:endParaRPr lang="en-US" sz="1800" dirty="0"/>
          </a:p>
        </p:txBody>
      </p:sp>
      <p:grpSp>
        <p:nvGrpSpPr>
          <p:cNvPr id="3" name="Group 2" descr="Grouped sensory disabilities icons">
            <a:extLst>
              <a:ext uri="{FF2B5EF4-FFF2-40B4-BE49-F238E27FC236}">
                <a16:creationId xmlns:a16="http://schemas.microsoft.com/office/drawing/2014/main" id="{192F1813-0818-FF4E-D59E-233729D938F9}"/>
              </a:ext>
            </a:extLst>
          </p:cNvPr>
          <p:cNvGrpSpPr/>
          <p:nvPr/>
        </p:nvGrpSpPr>
        <p:grpSpPr>
          <a:xfrm>
            <a:off x="1392824" y="5094302"/>
            <a:ext cx="5835255" cy="1361044"/>
            <a:chOff x="2871149" y="5304881"/>
            <a:chExt cx="5835255" cy="1361044"/>
          </a:xfrm>
        </p:grpSpPr>
        <p:pic>
          <p:nvPicPr>
            <p:cNvPr id="5" name="Picture 4" descr="A orange brain representing cognitive thought ">
              <a:extLst>
                <a:ext uri="{FF2B5EF4-FFF2-40B4-BE49-F238E27FC236}">
                  <a16:creationId xmlns:a16="http://schemas.microsoft.com/office/drawing/2014/main" id="{0F9788A3-F9B2-9CB8-A27F-50148D1DD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376" y="5304881"/>
              <a:ext cx="1333028" cy="1333028"/>
            </a:xfrm>
            <a:prstGeom prst="rect">
              <a:avLst/>
            </a:prstGeom>
          </p:spPr>
        </p:pic>
        <p:pic>
          <p:nvPicPr>
            <p:cNvPr id="6" name="Picture 5" descr="A mustard yellow ear with rays representing hearing ">
              <a:extLst>
                <a:ext uri="{FF2B5EF4-FFF2-40B4-BE49-F238E27FC236}">
                  <a16:creationId xmlns:a16="http://schemas.microsoft.com/office/drawing/2014/main" id="{ECE6DFF5-5C6E-244B-123A-96EC66BBF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7819" y="5332897"/>
              <a:ext cx="1333028" cy="1333028"/>
            </a:xfrm>
            <a:prstGeom prst="rect">
              <a:avLst/>
            </a:prstGeom>
          </p:spPr>
        </p:pic>
        <p:pic>
          <p:nvPicPr>
            <p:cNvPr id="7" name="Picture 6" descr="A blue hand with a cursor&#10;&#10;Description automatically generated">
              <a:extLst>
                <a:ext uri="{FF2B5EF4-FFF2-40B4-BE49-F238E27FC236}">
                  <a16:creationId xmlns:a16="http://schemas.microsoft.com/office/drawing/2014/main" id="{A0265BC8-6928-C85C-941D-E4D047B74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2263" y="5332897"/>
              <a:ext cx="1333028" cy="1333028"/>
            </a:xfrm>
            <a:prstGeom prst="rect">
              <a:avLst/>
            </a:prstGeom>
          </p:spPr>
        </p:pic>
        <p:pic>
          <p:nvPicPr>
            <p:cNvPr id="8" name="Picture 7" descr="A dark yellow eye with light rays representing vision">
              <a:extLst>
                <a:ext uri="{FF2B5EF4-FFF2-40B4-BE49-F238E27FC236}">
                  <a16:creationId xmlns:a16="http://schemas.microsoft.com/office/drawing/2014/main" id="{1E1C6E67-7FF6-07A8-31F4-9EE0A621E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707" y="5304881"/>
              <a:ext cx="1333028" cy="1333028"/>
            </a:xfrm>
            <a:prstGeom prst="rect">
              <a:avLst/>
            </a:prstGeom>
          </p:spPr>
        </p:pic>
        <p:pic>
          <p:nvPicPr>
            <p:cNvPr id="9" name="Picture 8" descr="A red speech bubble representing speech">
              <a:extLst>
                <a:ext uri="{FF2B5EF4-FFF2-40B4-BE49-F238E27FC236}">
                  <a16:creationId xmlns:a16="http://schemas.microsoft.com/office/drawing/2014/main" id="{1D1A91E4-ED1C-C8CF-AA48-A062B3547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1149" y="5315132"/>
              <a:ext cx="1333030" cy="1333030"/>
            </a:xfrm>
            <a:prstGeom prst="rect">
              <a:avLst/>
            </a:prstGeom>
          </p:spPr>
        </p:pic>
      </p:grpSp>
      <p:grpSp>
        <p:nvGrpSpPr>
          <p:cNvPr id="13" name="Group 12" descr="Face with speech bubble communicating plain language to be heard and processes cognitively ">
            <a:extLst>
              <a:ext uri="{FF2B5EF4-FFF2-40B4-BE49-F238E27FC236}">
                <a16:creationId xmlns:a16="http://schemas.microsoft.com/office/drawing/2014/main" id="{415BC2F0-C0FE-03C4-6804-0B346F8C4CD0}"/>
              </a:ext>
            </a:extLst>
          </p:cNvPr>
          <p:cNvGrpSpPr/>
          <p:nvPr/>
        </p:nvGrpSpPr>
        <p:grpSpPr>
          <a:xfrm>
            <a:off x="144988" y="925284"/>
            <a:ext cx="7673795" cy="4048554"/>
            <a:chOff x="144988" y="925284"/>
            <a:chExt cx="7673795" cy="4048554"/>
          </a:xfrm>
        </p:grpSpPr>
        <p:sp>
          <p:nvSpPr>
            <p:cNvPr id="17" name="Google Shape;1583;p116">
              <a:extLst>
                <a:ext uri="{FF2B5EF4-FFF2-40B4-BE49-F238E27FC236}">
                  <a16:creationId xmlns:a16="http://schemas.microsoft.com/office/drawing/2014/main" id="{441A7189-D0DD-6C19-B5B1-043FB39CA422}"/>
                </a:ext>
              </a:extLst>
            </p:cNvPr>
            <p:cNvSpPr/>
            <p:nvPr/>
          </p:nvSpPr>
          <p:spPr>
            <a:xfrm>
              <a:off x="441961" y="925284"/>
              <a:ext cx="7376822" cy="3659968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  <a:alpha val="13740"/>
              </a:schemeClr>
            </a:solidFill>
            <a:ln w="69850" cap="flat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scene3d>
              <a:camera prst="obliqueTopRight"/>
              <a:lightRig rig="threePt" dir="t"/>
            </a:scene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accent2"/>
                  </a:solidFill>
                </a:ln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A59D685-02FE-8967-53FC-52607A237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4557" t="6825" b="-6825"/>
            <a:stretch/>
          </p:blipFill>
          <p:spPr>
            <a:xfrm rot="261059" flipH="1">
              <a:off x="144988" y="1030639"/>
              <a:ext cx="3185632" cy="3943199"/>
            </a:xfrm>
            <a:prstGeom prst="rect">
              <a:avLst/>
            </a:prstGeom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A588A88-DFF8-24C6-1384-91759E3AA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47938" flipH="1">
              <a:off x="4229656" y="2281946"/>
              <a:ext cx="2267603" cy="2267603"/>
            </a:xfrm>
            <a:prstGeom prst="rect">
              <a:avLst/>
            </a:prstGeom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57E448F-4523-4820-FB07-C9F3357C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75849">
              <a:off x="2655355" y="1324512"/>
              <a:ext cx="2509917" cy="2509917"/>
            </a:xfrm>
            <a:prstGeom prst="rect">
              <a:avLst/>
            </a:prstGeom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B78DD40-6FE0-A43F-675C-F501A7A76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9174" y="1477854"/>
              <a:ext cx="2097369" cy="2097369"/>
            </a:xfrm>
            <a:prstGeom prst="rect">
              <a:avLst/>
            </a:prstGeom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/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9594F-6479-70AE-4259-6D4EDE7F8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7656-4955-2942-82CA-9137431A9951}" type="slidenum">
              <a:rPr lang="en-US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pPr/>
              <a:t>9</a:t>
            </a:fld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6801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1e8563-3f67-4bb2-a66e-eb08dc70621e" xsi:nil="true"/>
    <lcf76f155ced4ddcb4097134ff3c332f xmlns="082ad852-9d6e-4ccd-b1c3-ed4bab628e0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B9F83C0BB7114F9B9CCA7F7E943018" ma:contentTypeVersion="12" ma:contentTypeDescription="Create a new document." ma:contentTypeScope="" ma:versionID="0b1aad4296a7f089afbff6d5770d1676">
  <xsd:schema xmlns:xsd="http://www.w3.org/2001/XMLSchema" xmlns:xs="http://www.w3.org/2001/XMLSchema" xmlns:p="http://schemas.microsoft.com/office/2006/metadata/properties" xmlns:ns2="082ad852-9d6e-4ccd-b1c3-ed4bab628e03" xmlns:ns3="9f1e8563-3f67-4bb2-a66e-eb08dc70621e" targetNamespace="http://schemas.microsoft.com/office/2006/metadata/properties" ma:root="true" ma:fieldsID="2d8d2bd20a2cabd96ebd23143a0afdd4" ns2:_="" ns3:_="">
    <xsd:import namespace="082ad852-9d6e-4ccd-b1c3-ed4bab628e03"/>
    <xsd:import namespace="9f1e8563-3f67-4bb2-a66e-eb08dc7062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2ad852-9d6e-4ccd-b1c3-ed4bab628e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4d2d52b-2346-4f26-ae67-d426d90feb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1e8563-3f67-4bb2-a66e-eb08dc70621e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0e02deb6-1da0-40c5-89d2-605f1950e1cc}" ma:internalName="TaxCatchAll" ma:showField="CatchAllData" ma:web="9f1e8563-3f67-4bb2-a66e-eb08dc7062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4DF70B-664C-4E73-9573-D318A885CA62}">
  <ds:schemaRefs>
    <ds:schemaRef ds:uri="http://schemas.microsoft.com/office/2006/metadata/properties"/>
    <ds:schemaRef ds:uri="082ad852-9d6e-4ccd-b1c3-ed4bab628e03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9f1e8563-3f67-4bb2-a66e-eb08dc70621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719178D-563D-4C2E-AF7E-056CE1C0AF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D15B18-ECF8-406D-AD13-D3BDCF9709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2ad852-9d6e-4ccd-b1c3-ed4bab628e03"/>
    <ds:schemaRef ds:uri="9f1e8563-3f67-4bb2-a66e-eb08dc7062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2341</TotalTime>
  <Words>818</Words>
  <Application>Microsoft Macintosh PowerPoint</Application>
  <PresentationFormat>Widescreen</PresentationFormat>
  <Paragraphs>168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ACADEMY ENGRAVED LET PLAIN:1.0</vt:lpstr>
      <vt:lpstr>Arial</vt:lpstr>
      <vt:lpstr>Calibri</vt:lpstr>
      <vt:lpstr>Helvetica Neue</vt:lpstr>
      <vt:lpstr>Rockwell</vt:lpstr>
      <vt:lpstr>Rockwell Condensed</vt:lpstr>
      <vt:lpstr>Rockwell Extra Bold</vt:lpstr>
      <vt:lpstr>Wingdings</vt:lpstr>
      <vt:lpstr>Wood Type</vt:lpstr>
      <vt:lpstr>A Case Study in </vt:lpstr>
      <vt:lpstr> “Good accessibility is a measurable collaboration between content, design, and technology through consistent, repeatable processes.” </vt:lpstr>
      <vt:lpstr>Oskar Westin</vt:lpstr>
      <vt:lpstr>What is Digital Accessibility?</vt:lpstr>
      <vt:lpstr>Digital accessibility (A11y)</vt:lpstr>
      <vt:lpstr>What is disability?</vt:lpstr>
      <vt:lpstr>So, why content? </vt:lpstr>
      <vt:lpstr>Content-driven design and technology</vt:lpstr>
      <vt:lpstr>Plain Language</vt:lpstr>
      <vt:lpstr>Headings</vt:lpstr>
      <vt:lpstr>Content Order</vt:lpstr>
      <vt:lpstr>Content Flow</vt:lpstr>
      <vt:lpstr>Image Descriptions </vt:lpstr>
      <vt:lpstr>Assistive Technologies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Rai, Shiksha</dc:creator>
  <cp:lastModifiedBy>Oskar Westin</cp:lastModifiedBy>
  <cp:revision>45</cp:revision>
  <dcterms:created xsi:type="dcterms:W3CDTF">2022-09-12T18:47:20Z</dcterms:created>
  <dcterms:modified xsi:type="dcterms:W3CDTF">2024-02-22T20:44:04Z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0x010100B2B9F83C0BB7114F9B9CCA7F7E943018</vt:lpwstr>
  </property>
  <property fmtid="{D5CDD505-2E9C-101B-9397-08002B2CF9AE}" pid="3" name="MediaServiceImageTags">
    <vt:lpwstr/>
  </property>
</Properties>
</file>